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Brianna Blacet"/>
  <p:cmAuthor clrIdx="1" id="1" initials="" lastIdx="1" name="Rod Soto"/>
  <p:cmAuthor clrIdx="2" id="2" initials="" lastIdx="2" name="Jose Hernand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5T21:04:12.257">
    <p:pos x="196" y="804"/>
    <p:text>Might be good to add a modifier here, such as "assess the security posture in the cloud" or something. Just so we say what about the cloud we are assessing? Your call.</p:text>
  </p:cm>
  <p:cm authorId="1" idx="1" dt="2019-08-05T20:55:45.974">
    <p:pos x="196" y="804"/>
    <p:text>Yes this will be said, i wanted to talk about other tools as well</p:text>
  </p:cm>
  <p:cm authorId="0" idx="2" dt="2019-08-05T21:04:12.257">
    <p:pos x="196" y="804"/>
    <p:text>I meant the language: "Assess the cloud" is a little bit vague, IMHO. I was suggesting adding a qualifier, such as "assess your security posture in the cloud."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7-15T16:43:35.946">
    <p:pos x="196" y="725"/>
    <p:text>throw examples of keys and tokens here for each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19-08-01T18:21:44.012">
    <p:pos x="6000" y="0"/>
    <p:text>should we use this slide to just talk about the install process, like a screenshot or the commands, and config process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8-06T01:34:53.110">
    <p:pos x="2241" y="1212"/>
    <p:text>Can we use the Splunk logo here instead? If so, here's a nice big one:https://www.google.com/url?sa=i&amp;source=images&amp;cd=&amp;ved=2ahUKEwjyo722jO3jAhVTj54KHXZ0A30QjRx6BAgBEAQ&amp;url=https%3A%2F%2Fcommons.wikimedia.org%2Fwiki%2FFile%3ASplunk_logo.png&amp;psig=AOvVaw0qnS6UVTUXeB_AG6SRPtzg&amp;ust=1565141433642689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bcce18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bcce18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bcce18f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bbcce18f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bcce18f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bcce18f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bbcce18f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bbcce18f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765f02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765f02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bcce18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bcce18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bcce18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bbcce18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a17619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a17619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a17619b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da17619b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a17619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a17619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bcce18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bcce18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a17619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a17619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a17619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a17619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a17619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a17619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bcce18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bcce18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 step of tools to scan for common errors, and vulnerabilities of all cloud providers, runs over 100+ checks for misconfigurations down to common vulnerabilities and best practices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bcce18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bcce18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 simple process of virtualenv, plus install deps from requirements.txt and finally use cs.py problem is getting each provider auth configured correctly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bcce18f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bcce18f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bcce18f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bcce18f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bbcce18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bbcce18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765f0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765f0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b13dc2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b13dc2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bcce18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bcce18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bbcce18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bbcce18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21e6a4ab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21e6a4ab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e3be36b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e3be36b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bcce18f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bcce18f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e3295dc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e3295dc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21e6a4a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e21e6a4a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a17619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a17619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3385d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e3385d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bcce18f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bcce18f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21e6a4a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21e6a4a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765f02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765f02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da17619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da17619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bcce18f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bcce18f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bcce18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bcce18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bcce18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bcce18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bcce18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bcce18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bcce18f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bbcce18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bbcce18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bbcce18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3.xml"/><Relationship Id="rId4" Type="http://schemas.openxmlformats.org/officeDocument/2006/relationships/hyperlink" Target="https://github.com/SecurityFTW/cs-suit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4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Splunk/ELK for Auditing AWS/GCP/Azure Security Posture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 Rod Soto and Jos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é</a:t>
            </a:r>
            <a:r>
              <a:rPr lang="en">
                <a:solidFill>
                  <a:srgbClr val="000000"/>
                </a:solidFill>
              </a:rPr>
              <a:t> Hernandez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Cloud Attack Vectors CSA: "Treacherous 12"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Data breaches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Insufficient</a:t>
            </a:r>
            <a:r>
              <a:rPr lang="en" sz="2400">
                <a:solidFill>
                  <a:srgbClr val="000000"/>
                </a:solidFill>
              </a:rPr>
              <a:t> i</a:t>
            </a:r>
            <a:r>
              <a:rPr lang="en" sz="2400">
                <a:solidFill>
                  <a:srgbClr val="000000"/>
                </a:solidFill>
              </a:rPr>
              <a:t>dentity</a:t>
            </a:r>
            <a:r>
              <a:rPr lang="en" sz="2400">
                <a:solidFill>
                  <a:srgbClr val="000000"/>
                </a:solidFill>
              </a:rPr>
              <a:t>, credential, and access management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Insecure interfaces and application-programming interfaces (APIs)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System vulnerabilities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Account hijacking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Malicious insiders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Cloud Attack Vectors CSA: Treacherous 12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05812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Advanced persistent threats (APTs)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Data loss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Insufficient due diligence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Abuse and nefarious use of cloud services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Denial of Service (DoS)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7"/>
            </a:pPr>
            <a:r>
              <a:rPr lang="en" sz="2400">
                <a:solidFill>
                  <a:schemeClr val="dk1"/>
                </a:solidFill>
              </a:rPr>
              <a:t>Shared technology vulnerabilities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Targets of Cloud Attacks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Users</a:t>
            </a:r>
            <a:r>
              <a:rPr b="1" lang="en" sz="2400">
                <a:solidFill>
                  <a:srgbClr val="000000"/>
                </a:solidFill>
              </a:rPr>
              <a:t>:</a:t>
            </a:r>
            <a:r>
              <a:rPr lang="en" sz="2400">
                <a:solidFill>
                  <a:srgbClr val="000000"/>
                </a:solidFill>
              </a:rPr>
              <a:t> ATO, key exfil, phishing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Providers:</a:t>
            </a:r>
            <a:r>
              <a:rPr lang="en" sz="2400">
                <a:solidFill>
                  <a:srgbClr val="000000"/>
                </a:solidFill>
              </a:rPr>
              <a:t> AZ, AWS, GCP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Admins:</a:t>
            </a:r>
            <a:r>
              <a:rPr lang="en" sz="2400">
                <a:solidFill>
                  <a:srgbClr val="000000"/>
                </a:solidFill>
              </a:rPr>
              <a:t> Like Domain Admin, they have access to all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Resources:</a:t>
            </a:r>
            <a:r>
              <a:rPr lang="en" sz="2400">
                <a:solidFill>
                  <a:srgbClr val="000000"/>
                </a:solidFill>
              </a:rPr>
              <a:t> Cryptomining, DDoS for rent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Data: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>
                <a:solidFill>
                  <a:srgbClr val="000000"/>
                </a:solidFill>
              </a:rPr>
              <a:t>Everyone's</a:t>
            </a:r>
            <a:r>
              <a:rPr lang="en" sz="2400">
                <a:solidFill>
                  <a:srgbClr val="000000"/>
                </a:solidFill>
              </a:rPr>
              <a:t> private life and work information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Third partie</a:t>
            </a:r>
            <a:r>
              <a:rPr b="1" lang="en" sz="2400">
                <a:solidFill>
                  <a:srgbClr val="000000"/>
                </a:solidFill>
              </a:rPr>
              <a:t>s</a:t>
            </a:r>
            <a:r>
              <a:rPr lang="en" sz="2400">
                <a:solidFill>
                  <a:srgbClr val="000000"/>
                </a:solidFill>
              </a:rPr>
              <a:t> Partner or co-tenant gets hacked, actor pivots to your cloud, attacks affecting IdP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Attack Surface (CI/CD Pipeline)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314825"/>
            <a:ext cx="85206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Source code repository:</a:t>
            </a:r>
            <a:r>
              <a:rPr lang="en" sz="2400">
                <a:solidFill>
                  <a:schemeClr val="dk1"/>
                </a:solidFill>
              </a:rPr>
              <a:t> Bitbucket, Beanstalk, Github, Gitlab, SVN, </a:t>
            </a:r>
            <a:r>
              <a:rPr lang="en" sz="2400">
                <a:solidFill>
                  <a:schemeClr val="dk1"/>
                </a:solidFill>
              </a:rPr>
              <a:t>S3 buckets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CI/CD platform:</a:t>
            </a:r>
            <a:r>
              <a:rPr lang="en" sz="2400">
                <a:solidFill>
                  <a:schemeClr val="dk1"/>
                </a:solidFill>
              </a:rPr>
              <a:t> TravisCI, Jenkins, CircleCI, Gitlab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Container repository:</a:t>
            </a:r>
            <a:r>
              <a:rPr lang="en" sz="2400">
                <a:solidFill>
                  <a:schemeClr val="dk1"/>
                </a:solidFill>
              </a:rPr>
              <a:t> Docker, Vagrant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IaaS Provider:</a:t>
            </a:r>
            <a:r>
              <a:rPr lang="en" sz="2400">
                <a:solidFill>
                  <a:schemeClr val="dk1"/>
                </a:solidFill>
              </a:rPr>
              <a:t> Kubernetes</a:t>
            </a:r>
            <a:r>
              <a:rPr lang="en" sz="2400">
                <a:solidFill>
                  <a:schemeClr val="dk1"/>
                </a:solidFill>
              </a:rPr>
              <a:t> flavor</a:t>
            </a:r>
            <a:r>
              <a:rPr lang="en" sz="2400">
                <a:solidFill>
                  <a:schemeClr val="dk1"/>
                </a:solidFill>
              </a:rPr>
              <a:t>, OpenStack (this may also be local in some private, hybrid environments)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IaC</a:t>
            </a:r>
            <a:r>
              <a:rPr lang="en" sz="2400">
                <a:solidFill>
                  <a:schemeClr val="dk1"/>
                </a:solidFill>
              </a:rPr>
              <a:t> Ansible, Terraform, Chef, Cloudformation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537475" y="445025"/>
            <a:ext cx="67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Cloud Attack Surface Segments </a:t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2144900" y="1591875"/>
            <a:ext cx="1745400" cy="130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4399000" y="1591875"/>
            <a:ext cx="2034600" cy="130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922875" y="1519500"/>
            <a:ext cx="1909500" cy="130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2289500" y="1845300"/>
            <a:ext cx="17454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HTTP, API, web services, web sockets</a:t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4555799" y="1754775"/>
            <a:ext cx="18420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backend,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CLAN/CWAN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6922875" y="1682400"/>
            <a:ext cx="19908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SQL/NOSQL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(block, object, file)</a:t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330900" y="1850025"/>
            <a:ext cx="152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Internet/intranet client</a:t>
            </a:r>
            <a:endParaRPr/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754350" y="2655750"/>
            <a:ext cx="970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6"/>
          <p:cNvCxnSpPr/>
          <p:nvPr/>
        </p:nvCxnSpPr>
        <p:spPr>
          <a:xfrm>
            <a:off x="4049100" y="2624650"/>
            <a:ext cx="28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6"/>
          <p:cNvCxnSpPr/>
          <p:nvPr/>
        </p:nvCxnSpPr>
        <p:spPr>
          <a:xfrm>
            <a:off x="6587350" y="2624650"/>
            <a:ext cx="28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38850"/>
            <a:ext cx="85206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Can </a:t>
            </a:r>
            <a:r>
              <a:rPr lang="en" sz="2700"/>
              <a:t>We Create Common Criteria For Cloud Security?</a:t>
            </a:r>
            <a:endParaRPr sz="2700"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25" y="1072215"/>
            <a:ext cx="3321300" cy="21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424" y="3398397"/>
            <a:ext cx="4290400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575" y="1375862"/>
            <a:ext cx="4429274" cy="16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253800" y="1120975"/>
            <a:ext cx="873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Network:</a:t>
            </a:r>
            <a:r>
              <a:rPr lang="en" sz="2100">
                <a:solidFill>
                  <a:srgbClr val="000000"/>
                </a:solidFill>
              </a:rPr>
              <a:t> </a:t>
            </a:r>
            <a:r>
              <a:rPr lang="en" sz="2100">
                <a:solidFill>
                  <a:srgbClr val="000000"/>
                </a:solidFill>
              </a:rPr>
              <a:t>External access, VLAN/VWAN, VPN, routing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Security:</a:t>
            </a:r>
            <a:r>
              <a:rPr lang="en" sz="2100">
                <a:solidFill>
                  <a:srgbClr val="000000"/>
                </a:solidFill>
              </a:rPr>
              <a:t> CIA → heavy emphasis in IAM, encryption, and FWs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Compute:</a:t>
            </a:r>
            <a:r>
              <a:rPr lang="en" sz="2100">
                <a:solidFill>
                  <a:srgbClr val="000000"/>
                </a:solidFill>
              </a:rPr>
              <a:t> Artifacts such as virtual machines, containers, apps, microservices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Database:</a:t>
            </a:r>
            <a:r>
              <a:rPr lang="en" sz="2100">
                <a:solidFill>
                  <a:srgbClr val="000000"/>
                </a:solidFill>
              </a:rPr>
              <a:t> SQL, NOSQL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Storage:</a:t>
            </a:r>
            <a:r>
              <a:rPr lang="en" sz="2100">
                <a:solidFill>
                  <a:srgbClr val="000000"/>
                </a:solidFill>
              </a:rPr>
              <a:t> Basically buckets and file type storage (block, object, file)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b="1" lang="en" sz="2100">
                <a:solidFill>
                  <a:srgbClr val="000000"/>
                </a:solidFill>
              </a:rPr>
              <a:t>Management:</a:t>
            </a:r>
            <a:r>
              <a:rPr lang="en" sz="2100">
                <a:solidFill>
                  <a:srgbClr val="000000"/>
                </a:solidFill>
              </a:rPr>
              <a:t> Kubernetes flavor, logging setup, Management access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41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Compute</a:t>
            </a:r>
            <a:r>
              <a:rPr b="1" lang="en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AWS: </a:t>
            </a:r>
            <a:r>
              <a:rPr lang="en">
                <a:solidFill>
                  <a:srgbClr val="000000"/>
                </a:solidFill>
              </a:rPr>
              <a:t>EC2, Lightsail, Lambda, Elastic Beanstalk, ECS, EKS, Batch, ECR, Kubernetes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Azure: </a:t>
            </a:r>
            <a:r>
              <a:rPr lang="en">
                <a:solidFill>
                  <a:srgbClr val="000000"/>
                </a:solidFill>
              </a:rPr>
              <a:t>Virtual machines (VMs), load balancers, app services, batch, Mesh, disks, Kubernetes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GCP: </a:t>
            </a:r>
            <a:r>
              <a:rPr lang="en">
                <a:solidFill>
                  <a:srgbClr val="000000"/>
                </a:solidFill>
              </a:rPr>
              <a:t>VM Instances, disks, snapshots, images, TPUs, metadata, zones, Kubernetes, "big data"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Network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Database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221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Management</a:t>
            </a:r>
            <a:endParaRPr b="1" sz="3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AWS: </a:t>
            </a:r>
            <a:r>
              <a:rPr lang="en" sz="1400">
                <a:solidFill>
                  <a:srgbClr val="000000"/>
                </a:solidFill>
              </a:rPr>
              <a:t>Console, </a:t>
            </a:r>
            <a:r>
              <a:rPr lang="en" sz="1400">
                <a:solidFill>
                  <a:srgbClr val="000000"/>
                </a:solidFill>
              </a:rPr>
              <a:t>CloudTrail, Config, OpsWorks, Systems Manager, CloudFormation, Kubernetes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Azure: </a:t>
            </a:r>
            <a:r>
              <a:rPr lang="en" sz="1400">
                <a:solidFill>
                  <a:srgbClr val="000000"/>
                </a:solidFill>
              </a:rPr>
              <a:t>Console, Monitor, Advisor, activity log, metrics, manage applications, solutions, Kubernetes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GCP: </a:t>
            </a:r>
            <a:r>
              <a:rPr lang="en" sz="1400">
                <a:solidFill>
                  <a:srgbClr val="000000"/>
                </a:solidFill>
              </a:rPr>
              <a:t>Console, StackDriver, audit logs, cloud tasks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Storage</a:t>
            </a:r>
            <a:endParaRPr b="1" sz="3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AWS: </a:t>
            </a:r>
            <a:r>
              <a:rPr lang="en" sz="1400">
                <a:solidFill>
                  <a:srgbClr val="000000"/>
                </a:solidFill>
              </a:rPr>
              <a:t>S3, EFS, FSx, S3 Glacier, storage gateway, AWS backup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Azure: </a:t>
            </a:r>
            <a:r>
              <a:rPr lang="en" sz="1400">
                <a:solidFill>
                  <a:srgbClr val="000000"/>
                </a:solidFill>
              </a:rPr>
              <a:t>Data Box, Storage explorer, StorSimple, Data Lake Storage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GCP: </a:t>
            </a:r>
            <a:r>
              <a:rPr lang="en" sz="1400">
                <a:solidFill>
                  <a:srgbClr val="000000"/>
                </a:solidFill>
              </a:rPr>
              <a:t>Bigtable</a:t>
            </a:r>
            <a:r>
              <a:rPr b="1"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000000"/>
                </a:solidFill>
              </a:rPr>
              <a:t>Buckets, DataStore, FireStore, Filestore, Spanner, Memorystore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/>
              <a:t>Whoami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Jos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é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 Hernandez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Principal Security Researcher at Splunk. He started his professional career at Prolexic Technologies (now Akamai), fighting DDOS attacks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against Fortune 100 companies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perpetrated by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“anonymous” and “lulzsec.”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As a engineering co-founder of Zenedge Inc. (acquired by Oracle Inc.), José helped build technologies to fight bots and web-application attacks. He has also built security operation centers and run a public threat-intelligence service.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Rod Soto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Principal Security Research Engineer at Splunk. Worked at Prolexic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Technologies (now Akamai),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and Caspida. Cofounder of Hackmiami and Pacific Hackers meetups and conferences. Creator of Kommand &amp;&amp; KonTroll / NoQrtr-CTF.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Security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AWS: </a:t>
            </a:r>
            <a:r>
              <a:rPr lang="en" sz="1400">
                <a:solidFill>
                  <a:srgbClr val="000000"/>
                </a:solidFill>
              </a:rPr>
              <a:t>IAM</a:t>
            </a:r>
            <a:r>
              <a:rPr b="1"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000000"/>
                </a:solidFill>
              </a:rPr>
              <a:t>Resource Access Manager, Secrets Manager, GuardDuty, AWS SSO, Certificate Manager, Key Management Service, Dir Service, WAF &amp; Shield, Security Hub</a:t>
            </a:r>
            <a:r>
              <a:rPr lang="en" sz="1400">
                <a:solidFill>
                  <a:srgbClr val="000000"/>
                </a:solidFill>
              </a:rPr>
              <a:t>	</a:t>
            </a:r>
            <a:r>
              <a:rPr b="1" lang="en" sz="1400">
                <a:solidFill>
                  <a:srgbClr val="000000"/>
                </a:solidFill>
              </a:rPr>
              <a:t>	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Azure: </a:t>
            </a:r>
            <a:r>
              <a:rPr lang="en" sz="1400">
                <a:solidFill>
                  <a:srgbClr val="000000"/>
                </a:solidFill>
              </a:rPr>
              <a:t>Azure AD, Security Center (encryption, FW, WAF, etc.), Azure Vault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GCP: </a:t>
            </a:r>
            <a:r>
              <a:rPr lang="en" sz="1400">
                <a:solidFill>
                  <a:srgbClr val="000000"/>
                </a:solidFill>
              </a:rPr>
              <a:t>Security Command Center, Cloud Identity-Aware Proxy, Access Context Manager, VPC, Binary   Authorization, Data Loss Prevention, cryptographic keys, Access Approval, Web Security Scanner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23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87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Network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AWS: </a:t>
            </a:r>
            <a:r>
              <a:rPr lang="en" sz="1400">
                <a:solidFill>
                  <a:srgbClr val="000000"/>
                </a:solidFill>
              </a:rPr>
              <a:t>VPC, CloudFront, Route53, API Gateway, Direct Connect, AWS App Mesh, AWS Cloud Map, Global Accelerator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Azure: </a:t>
            </a:r>
            <a:r>
              <a:rPr lang="en" sz="1400">
                <a:solidFill>
                  <a:srgbClr val="000000"/>
                </a:solidFill>
              </a:rPr>
              <a:t>Virtual Networ</a:t>
            </a:r>
            <a:r>
              <a:rPr lang="en" sz="1400">
                <a:solidFill>
                  <a:srgbClr val="000000"/>
                </a:solidFill>
              </a:rPr>
              <a:t>ks, Load Balancers, DNS zones, CDN, Traffic Manager</a:t>
            </a:r>
            <a:r>
              <a:rPr b="1"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000000"/>
                </a:solidFill>
              </a:rPr>
              <a:t>ExpressRoutes, IPs,     route tables/filters, Virtual WANS, Network Interfaces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GCP: </a:t>
            </a:r>
            <a:r>
              <a:rPr lang="en" sz="1400">
                <a:solidFill>
                  <a:srgbClr val="000000"/>
                </a:solidFill>
              </a:rPr>
              <a:t>Virtual Private Cloud network, Network Services, Hybrid Connectivity, Network Service Tiers, network security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Criteria for Cloud Security Audits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Database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AWS: </a:t>
            </a:r>
            <a:r>
              <a:rPr lang="en" sz="1400">
                <a:solidFill>
                  <a:srgbClr val="000000"/>
                </a:solidFill>
              </a:rPr>
              <a:t>RDS, DynamoDB, ElastiCache, Neptune, Amazon Redshift, Amazon QLDB, Amazon DocumentDB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Azure: </a:t>
            </a:r>
            <a:r>
              <a:rPr lang="en" sz="1400">
                <a:solidFill>
                  <a:srgbClr val="000000"/>
                </a:solidFill>
              </a:rPr>
              <a:t>SQL DB, Azure DB for </a:t>
            </a:r>
            <a:r>
              <a:rPr lang="en" sz="1400">
                <a:solidFill>
                  <a:srgbClr val="000000"/>
                </a:solidFill>
              </a:rPr>
              <a:t>PostGres</a:t>
            </a:r>
            <a:r>
              <a:rPr lang="en" sz="1400">
                <a:solidFill>
                  <a:srgbClr val="000000"/>
                </a:solidFill>
              </a:rPr>
              <a:t>/MariaDB, Redis, SQL Elastic pools, Cosmos DB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GCP: </a:t>
            </a:r>
            <a:r>
              <a:rPr lang="en" sz="1400">
                <a:solidFill>
                  <a:srgbClr val="000000"/>
                </a:solidFill>
              </a:rPr>
              <a:t>Datastore, BigQuery</a:t>
            </a:r>
            <a:r>
              <a:rPr lang="en" sz="1400">
                <a:solidFill>
                  <a:srgbClr val="000000"/>
                </a:solidFill>
              </a:rPr>
              <a:t>, MongoDB, PostgreSQL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Cloud Security Suite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017725"/>
            <a:ext cx="41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One-stop tool for auditing the security posture of AWS/GCP/Azure infrastructure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Gathers and presents unified information from the following tools: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GScout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Scout2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Prowler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Lynis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Azure Audit template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0250"/>
            <a:ext cx="399263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Github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https://github.com/SecurityFTW/cs-suite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</a:t>
            </a:r>
            <a:r>
              <a:rPr b="1" lang="en">
                <a:solidFill>
                  <a:srgbClr val="FF0000"/>
                </a:solidFill>
              </a:rPr>
              <a:t>modified</a:t>
            </a:r>
            <a:r>
              <a:rPr lang="en">
                <a:solidFill>
                  <a:srgbClr val="000000"/>
                </a:solidFill>
              </a:rPr>
              <a:t> the original project to produce output logs that can be ingested by major SIEM frameworks.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You will need </a:t>
            </a:r>
            <a:r>
              <a:rPr b="1" lang="en">
                <a:solidFill>
                  <a:srgbClr val="FF0000"/>
                </a:solidFill>
              </a:rPr>
              <a:t>CLI</a:t>
            </a:r>
            <a:r>
              <a:rPr lang="en">
                <a:solidFill>
                  <a:srgbClr val="000000"/>
                </a:solidFill>
              </a:rPr>
              <a:t> tools, accounts with </a:t>
            </a:r>
            <a:r>
              <a:rPr b="1" lang="en">
                <a:solidFill>
                  <a:srgbClr val="FF0000"/>
                </a:solidFill>
              </a:rPr>
              <a:t>read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privileges,</a:t>
            </a:r>
            <a:r>
              <a:rPr lang="en">
                <a:solidFill>
                  <a:srgbClr val="000000"/>
                </a:solidFill>
              </a:rPr>
              <a:t> and an API </a:t>
            </a:r>
            <a:r>
              <a:rPr b="1" lang="en">
                <a:solidFill>
                  <a:srgbClr val="FF0000"/>
                </a:solidFill>
              </a:rPr>
              <a:t>token</a:t>
            </a:r>
            <a:r>
              <a:rPr lang="en">
                <a:solidFill>
                  <a:srgbClr val="000000"/>
                </a:solidFill>
              </a:rPr>
              <a:t> for authentication, in some cases.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Your </a:t>
            </a:r>
            <a:r>
              <a:rPr b="1" lang="en">
                <a:solidFill>
                  <a:srgbClr val="FF0000"/>
                </a:solidFill>
              </a:rPr>
              <a:t>vision</a:t>
            </a:r>
            <a:r>
              <a:rPr lang="en">
                <a:solidFill>
                  <a:srgbClr val="000000"/>
                </a:solidFill>
              </a:rPr>
              <a:t> may vary, depending on </a:t>
            </a:r>
            <a:r>
              <a:rPr b="1" lang="en">
                <a:solidFill>
                  <a:srgbClr val="FF0000"/>
                </a:solidFill>
              </a:rPr>
              <a:t>segmented</a:t>
            </a:r>
            <a:r>
              <a:rPr lang="en">
                <a:solidFill>
                  <a:srgbClr val="000000"/>
                </a:solidFill>
              </a:rPr>
              <a:t> resources and organizational architecture. 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tool, however, presents a </a:t>
            </a:r>
            <a:r>
              <a:rPr b="1" lang="en">
                <a:solidFill>
                  <a:srgbClr val="FF0000"/>
                </a:solidFill>
              </a:rPr>
              <a:t>nice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report</a:t>
            </a:r>
            <a:r>
              <a:rPr lang="en">
                <a:solidFill>
                  <a:srgbClr val="000000"/>
                </a:solidFill>
              </a:rPr>
              <a:t> category interface.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Security Benchmarks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50" y="1017725"/>
            <a:ext cx="698109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Security Benchmark 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25" y="1017725"/>
            <a:ext cx="75992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Security Benchmarks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50" y="1017725"/>
            <a:ext cx="6981098" cy="39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The Challenge Of Getting All These Sources Together...</a:t>
            </a:r>
            <a:endParaRPr sz="2600"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170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Logging in the cloud costs </a:t>
            </a:r>
            <a:r>
              <a:rPr b="1" lang="en">
                <a:solidFill>
                  <a:srgbClr val="FF0000"/>
                </a:solidFill>
              </a:rPr>
              <a:t>$</a:t>
            </a:r>
            <a:r>
              <a:rPr lang="en">
                <a:solidFill>
                  <a:srgbClr val="000000"/>
                </a:solidFill>
              </a:rPr>
              <a:t> and requires </a:t>
            </a:r>
            <a:r>
              <a:rPr b="1" lang="en">
                <a:solidFill>
                  <a:srgbClr val="FF0000"/>
                </a:solidFill>
              </a:rPr>
              <a:t>time</a:t>
            </a:r>
            <a:r>
              <a:rPr lang="en">
                <a:solidFill>
                  <a:srgbClr val="000000"/>
                </a:solidFill>
              </a:rPr>
              <a:t> for setup. It is not provided by default (CloudTrail, Stackdriver, Azure Monitor, GCP Stackdriver).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log </a:t>
            </a:r>
            <a:r>
              <a:rPr b="1" lang="en">
                <a:solidFill>
                  <a:srgbClr val="FF0000"/>
                </a:solidFill>
              </a:rPr>
              <a:t>indexing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data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streaming </a:t>
            </a:r>
            <a:r>
              <a:rPr lang="en">
                <a:solidFill>
                  <a:srgbClr val="000000"/>
                </a:solidFill>
              </a:rPr>
              <a:t>pipeline infrastructure </a:t>
            </a:r>
            <a:r>
              <a:rPr lang="en">
                <a:solidFill>
                  <a:schemeClr val="dk1"/>
                </a:solidFill>
              </a:rPr>
              <a:t>(Splunk/ELK)  </a:t>
            </a:r>
            <a:r>
              <a:rPr lang="en">
                <a:solidFill>
                  <a:srgbClr val="000000"/>
                </a:solidFill>
              </a:rPr>
              <a:t>needs to be present.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Architecture of </a:t>
            </a:r>
            <a:r>
              <a:rPr b="1" lang="en">
                <a:solidFill>
                  <a:srgbClr val="FF0000"/>
                </a:solidFill>
              </a:rPr>
              <a:t>streaming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storage</a:t>
            </a:r>
            <a:r>
              <a:rPr lang="en">
                <a:solidFill>
                  <a:srgbClr val="000000"/>
                </a:solidFill>
              </a:rPr>
              <a:t>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framework that allows </a:t>
            </a:r>
            <a:r>
              <a:rPr b="1" lang="en">
                <a:solidFill>
                  <a:srgbClr val="FF0000"/>
                </a:solidFill>
              </a:rPr>
              <a:t>analysis</a:t>
            </a:r>
            <a:r>
              <a:rPr lang="en">
                <a:solidFill>
                  <a:srgbClr val="000000"/>
                </a:solidFill>
              </a:rPr>
              <a:t> and further knowledge operation (basically SIEM)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of the cloud providers have </a:t>
            </a:r>
            <a:r>
              <a:rPr b="1" lang="en">
                <a:solidFill>
                  <a:srgbClr val="FF0000"/>
                </a:solidFill>
              </a:rPr>
              <a:t>JSON</a:t>
            </a:r>
            <a:r>
              <a:rPr lang="en">
                <a:solidFill>
                  <a:schemeClr val="dk1"/>
                </a:solidFill>
              </a:rPr>
              <a:t> output. Not all monitoring logs are in JSON file, but enough to get a first comprehensive approach.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</a:t>
            </a:r>
            <a:r>
              <a:rPr lang="en"/>
              <a:t> Diagram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" y="1094700"/>
            <a:ext cx="8430975" cy="2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in the Cloud...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276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cloud is prevalent and pervasive in all that we do.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Cloud providers are not invulnerable and attacks against them affect our lives.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 cloud adoption expands, there are an increasing number of new technologies and unknowns.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Cloud security is not an exact translation of inside-the-perimeter security.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Every provider has its own set of technologies, features, and security items.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While there are several cloud-security initiatives, it is still an ongoing effort.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are a range of emerging tools designed to </a:t>
            </a:r>
            <a:r>
              <a:rPr lang="en">
                <a:solidFill>
                  <a:srgbClr val="000000"/>
                </a:solidFill>
              </a:rPr>
              <a:t>assess </a:t>
            </a:r>
            <a:r>
              <a:rPr lang="en">
                <a:solidFill>
                  <a:srgbClr val="000000"/>
                </a:solidFill>
              </a:rPr>
              <a:t>the cloud. We chose CS Suite because it helps analysts assess Azure, AWS, and GCP.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popular SIEMS Splunk/ELK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Based on the common criteria items we can create </a:t>
            </a:r>
            <a:r>
              <a:rPr b="1" lang="en">
                <a:solidFill>
                  <a:srgbClr val="FF0000"/>
                </a:solidFill>
              </a:rPr>
              <a:t>knowledge o</a:t>
            </a:r>
            <a:r>
              <a:rPr b="1" lang="en">
                <a:solidFill>
                  <a:srgbClr val="FF0000"/>
                </a:solidFill>
              </a:rPr>
              <a:t>bjects</a:t>
            </a:r>
            <a:r>
              <a:rPr lang="en">
                <a:solidFill>
                  <a:srgbClr val="000000"/>
                </a:solidFill>
              </a:rPr>
              <a:t> that can allow the analyst have a better vision on cloud security resources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Things such as </a:t>
            </a:r>
            <a:r>
              <a:rPr b="1" lang="en">
                <a:solidFill>
                  <a:srgbClr val="FF0000"/>
                </a:solidFill>
              </a:rPr>
              <a:t>dashboards</a:t>
            </a:r>
            <a:r>
              <a:rPr lang="en">
                <a:solidFill>
                  <a:srgbClr val="000000"/>
                </a:solidFill>
              </a:rPr>
              <a:t>, reports can help analysts make sense of the onslaught of logs coming from such disparate sources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We can then create </a:t>
            </a:r>
            <a:r>
              <a:rPr b="1" lang="en">
                <a:solidFill>
                  <a:srgbClr val="FF0000"/>
                </a:solidFill>
              </a:rPr>
              <a:t>alerts</a:t>
            </a:r>
            <a:r>
              <a:rPr lang="en">
                <a:solidFill>
                  <a:srgbClr val="000000"/>
                </a:solidFill>
              </a:rPr>
              <a:t>, lookups and even SOAR </a:t>
            </a:r>
            <a:r>
              <a:rPr b="1" lang="en">
                <a:solidFill>
                  <a:srgbClr val="FF0000"/>
                </a:solidFill>
              </a:rPr>
              <a:t>playbooks</a:t>
            </a:r>
            <a:r>
              <a:rPr lang="en">
                <a:solidFill>
                  <a:srgbClr val="000000"/>
                </a:solidFill>
              </a:rPr>
              <a:t> that can help us </a:t>
            </a:r>
            <a:r>
              <a:rPr b="1" lang="en">
                <a:solidFill>
                  <a:srgbClr val="FF0000"/>
                </a:solidFill>
              </a:rPr>
              <a:t>automate</a:t>
            </a:r>
            <a:r>
              <a:rPr lang="en">
                <a:solidFill>
                  <a:srgbClr val="000000"/>
                </a:solidFill>
              </a:rPr>
              <a:t> from the onslaught of logs.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399575"/>
            <a:ext cx="8311701" cy="3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ELK </a:t>
            </a:r>
            <a:endParaRPr/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Logstash </a:t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15"/>
            <a:ext cx="9144000" cy="498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Kibana slide</a:t>
            </a:r>
            <a:endParaRPr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52"/>
            <a:ext cx="9144003" cy="496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/>
        </p:nvSpPr>
        <p:spPr>
          <a:xfrm>
            <a:off x="3558650" y="1924625"/>
            <a:ext cx="5857500" cy="25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Splunk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</a:t>
            </a: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1017725"/>
            <a:ext cx="7604675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"/>
            <a:ext cx="9144003" cy="510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5" y="565600"/>
            <a:ext cx="8832302" cy="40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</a:t>
            </a:r>
            <a:endParaRPr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728317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44"/>
            <a:ext cx="9143997" cy="509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</a:t>
            </a:r>
            <a:endParaRPr/>
          </a:p>
        </p:txBody>
      </p:sp>
      <p:pic>
        <p:nvPicPr>
          <p:cNvPr id="297" name="Google Shape;2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728317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44"/>
            <a:ext cx="9143997" cy="509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844"/>
            <a:ext cx="9143997" cy="509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/>
              <a:t>Security in the Cloud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9525"/>
            <a:ext cx="8520599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Alerts on Results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985200" cy="27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30750"/>
            <a:ext cx="6985201" cy="1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0982"/>
            <a:ext cx="9143997" cy="472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</a:t>
            </a:r>
            <a:r>
              <a:rPr lang="en"/>
              <a:t> </a:t>
            </a:r>
            <a:endParaRPr/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Thank You!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Rod Soto @rodsoto rod@rodsoto.net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Jose Hernandez @d1vious josehelps.com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Imaginary Line Between Provider And Customer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14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Imaginary Line Is Not That Imaginary… 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75" y="1079675"/>
            <a:ext cx="70797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1025"/>
            <a:ext cx="81246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1083400"/>
            <a:ext cx="655607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Cloud Attacks Highlights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33875" y="599825"/>
            <a:ext cx="85206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Sony (2011): 77M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users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ICloud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(2014): The Fappening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CloudHopper:  (2014 - 2016 - )(IBM, Fujitsu, NTT Data, Tata, HP, DXC, Dimension, CSC)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Ashley Madison: (2015) / AFF (2015/2016)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Equifax (2017): 143M customers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HBO (2017): 1.5 TB of data stolen, including unreleased GoT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Marriott (2018): 327M accounts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Kubernetes: CVE-2018-1002105 (PrivEsc)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Yup…2019 Capital One: 100M accounts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